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8.png" ContentType="image/png"/>
  <Override PartName="/ppt/media/image13.jpeg" ContentType="image/jpeg"/>
  <Override PartName="/ppt/media/image23.png" ContentType="image/png"/>
  <Override PartName="/ppt/media/image3.jpeg" ContentType="image/jpeg"/>
  <Override PartName="/ppt/media/image30.jpeg" ContentType="image/jpeg"/>
  <Override PartName="/ppt/media/image26.jpeg" ContentType="image/jpeg"/>
  <Override PartName="/ppt/media/image5.jpeg" ContentType="image/jpeg"/>
  <Override PartName="/ppt/media/image4.png" ContentType="image/png"/>
  <Override PartName="/ppt/media/image12.jpeg" ContentType="image/jpe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.png" ContentType="image/png"/>
  <Override PartName="/ppt/media/image25.jpeg" ContentType="image/jpeg"/>
  <Override PartName="/ppt/media/image1.jpeg" ContentType="image/jpeg"/>
  <Override PartName="/ppt/media/image10.png" ContentType="image/png"/>
  <Override PartName="/ppt/media/image27.jpeg" ContentType="image/jpeg"/>
  <Override PartName="/ppt/media/image14.png" ContentType="image/png"/>
  <Override PartName="/ppt/media/image15.jpeg" ContentType="image/jpeg"/>
  <Override PartName="/ppt/media/image16.jpeg" ContentType="image/jpeg"/>
  <Override PartName="/ppt/media/image17.jpeg" ContentType="image/jpeg"/>
  <Override PartName="/ppt/media/image18.png" ContentType="image/png"/>
  <Override PartName="/ppt/media/image19.png" ContentType="image/png"/>
  <Override PartName="/ppt/media/image20.jpeg" ContentType="image/jpeg"/>
  <Override PartName="/ppt/media/image29.png" ContentType="image/png"/>
  <Override PartName="/ppt/media/image21.jpeg" ContentType="image/jpeg"/>
  <Override PartName="/ppt/media/image24.jpeg" ContentType="image/jpeg"/>
  <Override PartName="/ppt/media/image22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21AD09-5D40-4A69-BBA2-0102CB76F3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596D1D-319B-4E7D-97FE-8524BF5876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FDC19A-B3A7-4523-94AA-A73D95054C6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EDA2CE-AC54-4449-8FA1-118BE2CC804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0AF563-8793-40AD-8456-DC400BC90C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BE21E4D-2BF8-4F32-9398-BA15116375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ED20785-4DFD-4902-BF30-54151D2F62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3AC4206-8B7D-4D66-B7CC-137E2519F1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1F44BC1-4686-482F-AA8C-AD4A247B86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9F9268-01A8-42AF-8017-B14B174C97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E80A621-998F-46E5-BABB-B2B3CA1BB5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627527-9C1C-4C04-825F-321B29448F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E0EC05-A3B1-418F-AC85-8CC02897A3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D760285-B42F-454A-AA1D-F214C34A3C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F244EA6-C3EE-47D9-81AE-8340932EE2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6D2AAB-2071-4767-8CBD-8D4AC66400C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05409E9-4548-4DAE-852C-608F0E7C381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64FA0D-8520-4714-80B8-DA8E8C5FEF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66B235-417B-4F84-9FEC-B5F460A6B34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73C7B7-2251-465B-A039-616153D797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0C0F48-E7A0-4301-9B01-F704E7FA06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7B3C26-511B-4789-A069-55617D64DD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E29A22-24E4-440A-89C5-52847FB7EF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B76270-BDBE-4B96-93E5-D1410B6EDB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1FCC94-2B11-41FE-883C-E8942567BF9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25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outline text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Outl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Leve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CE513E-263B-4947-90EA-02EC86E910E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4300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Wind Turbine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433728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2f2f2"/>
                </a:solidFill>
                <a:latin typeface="Fira Code SemiBold"/>
                <a:ea typeface="Fira Code SemiBold"/>
              </a:rPr>
              <a:t>Tamara Roberson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2f2f2"/>
                </a:solidFill>
                <a:latin typeface="Fira Code SemiBold"/>
                <a:ea typeface="Fira Code SemiBold"/>
              </a:rPr>
              <a:t>Candidate for Associate Software Engineer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Power Generation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 rot="21595200">
            <a:off x="916560" y="2747520"/>
            <a:ext cx="6167880" cy="320184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7685280" y="1555920"/>
            <a:ext cx="2830320" cy="4387680"/>
          </a:xfrm>
          <a:prstGeom prst="rect">
            <a:avLst/>
          </a:prstGeom>
          <a:ln w="0">
            <a:noFill/>
          </a:ln>
        </p:spPr>
      </p:pic>
      <p:sp>
        <p:nvSpPr>
          <p:cNvPr id="111" name="Content Placeholder 5"/>
          <p:cNvSpPr txBox="1"/>
          <p:nvPr/>
        </p:nvSpPr>
        <p:spPr>
          <a:xfrm>
            <a:off x="685800" y="1600200"/>
            <a:ext cx="6629400" cy="914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3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f2f2f2"/>
                </a:solidFill>
                <a:latin typeface="Calibri"/>
              </a:rPr>
              <a:t>Axial-Flux Permanent </a:t>
            </a:r>
            <a:r>
              <a:rPr b="1" lang="en-US" sz="3600" spc="-1" strike="noStrike">
                <a:solidFill>
                  <a:srgbClr val="f2f2f2"/>
                </a:solidFill>
                <a:latin typeface="Calibri"/>
              </a:rPr>
              <a:t>Magnet Generator </a:t>
            </a:r>
            <a:r>
              <a:rPr b="1" lang="en-US" sz="3600" spc="-1" strike="noStrike">
                <a:solidFill>
                  <a:srgbClr val="f2f2f2"/>
                </a:solidFill>
                <a:latin typeface="Calibri"/>
              </a:rPr>
              <a:t>(AFPMG)</a:t>
            </a:r>
            <a:endParaRPr b="1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914400" y="6396840"/>
            <a:ext cx="799416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Price, G., Batzel, T.D., Comanescu, M., &amp; Muller, B.A. (2008). Design and Testing of a Permanent Magnet Axial Flux Wind Power Generator.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Power Generation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ontent Placeholder 7"/>
          <p:cNvSpPr txBox="1"/>
          <p:nvPr/>
        </p:nvSpPr>
        <p:spPr>
          <a:xfrm>
            <a:off x="838440" y="2057400"/>
            <a:ext cx="3962160" cy="4108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Needed low cogging torque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4 generators in series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Weight balanced over column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Produces high torque, even at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low speed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4800600" y="1600200"/>
            <a:ext cx="6883560" cy="428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Power Generation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Content Placeholder 9"/>
          <p:cNvSpPr txBox="1"/>
          <p:nvPr/>
        </p:nvSpPr>
        <p:spPr>
          <a:xfrm>
            <a:off x="838440" y="2057400"/>
            <a:ext cx="5333760" cy="4108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0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Two buck converters ensure the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produced power remains just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under 48V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48V maximum allowed for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safety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One buck converter at 5V for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Arduino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Problem: Two buck converters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that are in series require 4.5V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each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9V but Ardiuno is 5V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6858000" y="1600200"/>
            <a:ext cx="4343400" cy="469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Load Control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Content Placeholder 1"/>
          <p:cNvSpPr txBox="1"/>
          <p:nvPr/>
        </p:nvSpPr>
        <p:spPr>
          <a:xfrm>
            <a:off x="838440" y="1690200"/>
            <a:ext cx="4419360" cy="471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Linear rheostat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400W, 200Ω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8 bank optically-isolated relay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Emergency stop button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Arduino controller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Ethernet port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5486400" y="1760400"/>
            <a:ext cx="6186960" cy="464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Blade Pitch Control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4204800" y="1600200"/>
            <a:ext cx="2424600" cy="467496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rcRect l="4282" t="44312" r="71970" b="0"/>
          <a:stretch/>
        </p:blipFill>
        <p:spPr>
          <a:xfrm>
            <a:off x="6858000" y="1600200"/>
            <a:ext cx="4612680" cy="4572000"/>
          </a:xfrm>
          <a:prstGeom prst="rect">
            <a:avLst/>
          </a:prstGeom>
          <a:ln w="0">
            <a:noFill/>
          </a:ln>
        </p:spPr>
      </p:pic>
      <p:sp>
        <p:nvSpPr>
          <p:cNvPr id="125" name="Content Placeholder 8"/>
          <p:cNvSpPr txBox="1"/>
          <p:nvPr/>
        </p:nvSpPr>
        <p:spPr>
          <a:xfrm>
            <a:off x="838440" y="1690560"/>
            <a:ext cx="3276360" cy="471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Servo motor was imprecise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Stepper motor could be configured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Control system monitors the rate of change in speed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Blade Pitch Control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Content Placeholder 13"/>
          <p:cNvSpPr txBox="1"/>
          <p:nvPr/>
        </p:nvSpPr>
        <p:spPr>
          <a:xfrm>
            <a:off x="838080" y="1461600"/>
            <a:ext cx="4876560" cy="471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Turbine blades rely on the same Bernoulli’s principle as airplane wings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Increasing the angle of attack improves lift, creating torque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But too high and the laminar flow is broken, causing the turbine to stall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6172200" y="1371600"/>
            <a:ext cx="2762640" cy="5078160"/>
          </a:xfrm>
          <a:prstGeom prst="rect">
            <a:avLst/>
          </a:prstGeom>
          <a:ln w="0">
            <a:noFill/>
          </a:ln>
        </p:spPr>
      </p:pic>
      <p:sp>
        <p:nvSpPr>
          <p:cNvPr id="129" name=""/>
          <p:cNvSpPr txBox="1"/>
          <p:nvPr/>
        </p:nvSpPr>
        <p:spPr>
          <a:xfrm>
            <a:off x="914400" y="5972400"/>
            <a:ext cx="4572000" cy="77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latin typeface="Arial"/>
              </a:rPr>
              <a:t>“</a:t>
            </a:r>
            <a:r>
              <a:rPr b="0" lang="en-US" sz="1200" spc="-1" strike="noStrike">
                <a:latin typeface="Arial"/>
              </a:rPr>
              <a:t>Angle of attack,” The Aviation Online History Museum, Jun. 1, 2015. [Online]. Available: http://www.aviation-history.com/theory/angle_of_attack.htm.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Yaw Control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Content Placeholder 10"/>
          <p:cNvSpPr txBox="1"/>
          <p:nvPr/>
        </p:nvSpPr>
        <p:spPr>
          <a:xfrm>
            <a:off x="838440" y="1690560"/>
            <a:ext cx="4647960" cy="471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Turbine must rotate to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face the wind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Active yaw system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provides more control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Wind direction sensor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triggers continuous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servo motor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7:1 gear reduction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5715000" y="1600200"/>
            <a:ext cx="5506560" cy="442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Wind Speed Sensor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Content Placeholder 11"/>
          <p:cNvSpPr txBox="1"/>
          <p:nvPr/>
        </p:nvSpPr>
        <p:spPr>
          <a:xfrm>
            <a:off x="838440" y="1690560"/>
            <a:ext cx="4647960" cy="471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Hot wire anemometers measure the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temperature of a fine wire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Tried 12V hot wire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Too high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Tried cup anemometer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Where to mount?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Selected 5V hot wire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9254160" y="1687320"/>
            <a:ext cx="2175840" cy="402768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rcRect l="0" t="0" r="6535" b="0"/>
          <a:stretch/>
        </p:blipFill>
        <p:spPr>
          <a:xfrm>
            <a:off x="5486400" y="1799640"/>
            <a:ext cx="3428640" cy="368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Software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Content Placeholder 12"/>
          <p:cNvSpPr txBox="1"/>
          <p:nvPr/>
        </p:nvSpPr>
        <p:spPr>
          <a:xfrm>
            <a:off x="838440" y="1690560"/>
            <a:ext cx="5562360" cy="471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Turbine Arduino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Load Control Arduino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Communicate over UART using a modified Ethernet cable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Turbine sends the load controller a command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Increase, Decrease, Disable, Maximize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Load controller returns status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6629400" y="621000"/>
            <a:ext cx="3657600" cy="298836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6629400" y="3657600"/>
            <a:ext cx="3722400" cy="282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Software: Turbine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914400" y="1371600"/>
            <a:ext cx="7086600" cy="505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Who Am I?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838080" y="183492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2f2f2"/>
                </a:solidFill>
                <a:latin typeface="Calibri"/>
              </a:rPr>
              <a:t>Tamara Roberson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2f2f2"/>
                </a:solidFill>
                <a:latin typeface="Calibri"/>
              </a:rPr>
              <a:t>Graduating from WSU Everett</a:t>
            </a:r>
            <a:br>
              <a:rPr sz="4000"/>
            </a:br>
            <a:r>
              <a:rPr b="0" lang="en-US" sz="4000" spc="-1" strike="noStrike">
                <a:solidFill>
                  <a:srgbClr val="f2f2f2"/>
                </a:solidFill>
                <a:latin typeface="Calibri"/>
              </a:rPr>
              <a:t>with a BSEE and CS minor</a:t>
            </a:r>
            <a:br>
              <a:rPr sz="4000"/>
            </a:br>
            <a:r>
              <a:rPr b="0" lang="en-US" sz="4000" spc="-1" strike="noStrike">
                <a:solidFill>
                  <a:srgbClr val="f2f2f2"/>
                </a:solidFill>
                <a:latin typeface="Calibri"/>
              </a:rPr>
              <a:t>this week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2f2f2"/>
                </a:solidFill>
                <a:latin typeface="Calibri"/>
              </a:rPr>
              <a:t>Starting a career in</a:t>
            </a:r>
            <a:br>
              <a:rPr sz="4000"/>
            </a:br>
            <a:r>
              <a:rPr b="0" lang="en-US" sz="4000" spc="-1" strike="noStrike">
                <a:solidFill>
                  <a:srgbClr val="f2f2f2"/>
                </a:solidFill>
                <a:latin typeface="Calibri"/>
              </a:rPr>
              <a:t>embedded software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2f2f2"/>
                </a:solidFill>
                <a:latin typeface="Calibri"/>
              </a:rPr>
              <a:t>Hobby: Board Games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" name="Picture 10" descr=""/>
          <p:cNvPicPr/>
          <p:nvPr/>
        </p:nvPicPr>
        <p:blipFill>
          <a:blip r:embed="rId1"/>
          <a:stretch/>
        </p:blipFill>
        <p:spPr>
          <a:xfrm>
            <a:off x="7605360" y="3838680"/>
            <a:ext cx="3263040" cy="217548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8135280" y="1388520"/>
            <a:ext cx="2380320" cy="226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Software: Load Controller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914400" y="1551960"/>
            <a:ext cx="9372600" cy="487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Testing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914400" y="1600200"/>
            <a:ext cx="5181480" cy="388620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rcRect l="22316" t="12161" r="10197" b="20001"/>
          <a:stretch/>
        </p:blipFill>
        <p:spPr>
          <a:xfrm>
            <a:off x="6288840" y="1420560"/>
            <a:ext cx="5394600" cy="406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Testing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969120" y="1371600"/>
            <a:ext cx="3374280" cy="449964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 txBox="1"/>
          <p:nvPr/>
        </p:nvSpPr>
        <p:spPr>
          <a:xfrm>
            <a:off x="914400" y="5999760"/>
            <a:ext cx="41148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Tension Test: Need 25 lbf (2000 RPM), Breaking Point: 870 lbf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rcRect l="17310" t="8829" r="20188" b="4504"/>
          <a:stretch/>
        </p:blipFill>
        <p:spPr>
          <a:xfrm rot="4200">
            <a:off x="5715000" y="1371240"/>
            <a:ext cx="4393800" cy="456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Results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886200" y="1527480"/>
            <a:ext cx="7502040" cy="464472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 txBox="1"/>
          <p:nvPr/>
        </p:nvSpPr>
        <p:spPr>
          <a:xfrm>
            <a:off x="685800" y="3200400"/>
            <a:ext cx="2514600" cy="136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000" spc="-1" strike="noStrike">
                <a:latin typeface="Arial"/>
              </a:rPr>
              <a:t>Kv Rating:</a:t>
            </a:r>
            <a:br>
              <a:rPr sz="3000"/>
            </a:br>
            <a:r>
              <a:rPr b="0" lang="en-US" sz="3000" spc="-1" strike="noStrike">
                <a:latin typeface="Arial"/>
              </a:rPr>
              <a:t>24 RPM / V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Results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 rot="19800">
            <a:off x="961560" y="1567800"/>
            <a:ext cx="8168040" cy="489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27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Acknowledgments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rcRect l="0" t="5106" r="0" b="8225"/>
          <a:stretch/>
        </p:blipFill>
        <p:spPr>
          <a:xfrm>
            <a:off x="5486400" y="1371600"/>
            <a:ext cx="5872680" cy="5142600"/>
          </a:xfrm>
          <a:prstGeom prst="rect">
            <a:avLst/>
          </a:prstGeom>
          <a:ln w="0">
            <a:noFill/>
          </a:ln>
        </p:spPr>
      </p:pic>
      <p:sp>
        <p:nvSpPr>
          <p:cNvPr id="159" name=""/>
          <p:cNvSpPr txBox="1"/>
          <p:nvPr/>
        </p:nvSpPr>
        <p:spPr>
          <a:xfrm>
            <a:off x="914400" y="1600200"/>
            <a:ext cx="4343400" cy="495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Electrical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Boris Gindlin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Steven Fordham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Mechanical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Dan Gilles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Everett Wind Energy Team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Dr. Gordon Taub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Ryan Phillips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Taylor Funk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Quinn Yackulic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James Garfield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Eric Martin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Zach Epperson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Mariana Nicole Tejada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Yulia Fedorchenko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Kaitlin Jones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Garrett Bassen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Who Are You?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838080" y="183492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2f2f2"/>
                </a:solidFill>
                <a:latin typeface="Calibri"/>
              </a:rPr>
              <a:t>Name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2f2f2"/>
                </a:solidFill>
                <a:latin typeface="Calibri"/>
              </a:rPr>
              <a:t>Specialization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Not your job </a:t>
            </a: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title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What are you </a:t>
            </a: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the “go to” </a:t>
            </a: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person for?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React? </a:t>
            </a: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Analog ICs? </a:t>
            </a: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LaTeX? </a:t>
            </a: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Regulations?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2f2f2"/>
                </a:solidFill>
                <a:latin typeface="Calibri"/>
              </a:rPr>
              <a:t>Hobbies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1134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Open-Source </a:t>
            </a: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Software? </a:t>
            </a: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Video Games? </a:t>
            </a: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Hiking? </a:t>
            </a: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Museums?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The Team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838080" y="1834920"/>
            <a:ext cx="60426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Senior Design Project and Engineering Club Team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US Department of Energy Collegiate Wind Competition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f2f2f2"/>
                </a:solidFill>
                <a:latin typeface="Calibri"/>
              </a:rPr>
              <a:t>Team of 3 EEs, 1 ME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Club also includes several Business and Communications students for outreach and wind farm business analysis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Picture 4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8240400" y="1834920"/>
            <a:ext cx="2941200" cy="46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Design Considerations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838080" y="1834920"/>
            <a:ext cx="67057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Collegiate Wind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Competition rules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Offshore wind turbine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designed to be</a:t>
            </a:r>
            <a:br>
              <a:rPr sz="3200"/>
            </a:b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installed in the Gulf of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Mexico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Primary goal: stable,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clean 48V dc power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Secondary goals: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Emergency stop and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restart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Power Arduino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controller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Yaw control to 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realign turbine</a:t>
            </a:r>
            <a:br>
              <a:rPr sz="3200"/>
            </a:b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into the wind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7594560" y="1815120"/>
            <a:ext cx="3835440" cy="435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Project Management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34920"/>
            <a:ext cx="5791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Wrote user stories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“</a:t>
            </a: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As a,” “I want to,” “So that”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Analyzed requirements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Created tasks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Post-It note Kanban first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Moved to Trello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rcRect l="7270" t="3682" r="0" b="0"/>
          <a:stretch/>
        </p:blipFill>
        <p:spPr>
          <a:xfrm>
            <a:off x="7290720" y="1690200"/>
            <a:ext cx="3682080" cy="486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Project Management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838080" y="1834920"/>
            <a:ext cx="5791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Initial work was based on a broad breakdown of subsystems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This made it difficult to understand what needed to be done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For the second semester, I named myself as project manager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Studied Project Management on Udemy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6923880" y="1828800"/>
            <a:ext cx="4946400" cy="365760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Project Management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834920"/>
            <a:ext cx="67057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914400" y="1600200"/>
            <a:ext cx="8909280" cy="481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ecb467"/>
                </a:solidFill>
                <a:latin typeface="Fira Code SemiBold"/>
                <a:ea typeface="Fira Code SemiBold"/>
              </a:rPr>
              <a:t>Subsystems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8080" y="1600200"/>
            <a:ext cx="3505320" cy="444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Power Generation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Load Control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Blade Pitch Control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Yaw Control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Wind Speed Sensor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Software and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Communication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Calibri"/>
              </a:rPr>
              <a:t>Integration Testing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4718520" y="1690200"/>
            <a:ext cx="6810120" cy="434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Application>LibreOffice/7.3.3.2$Linux_X86_64 LibreOffice_project/30$Build-2</Application>
  <AppVersion>15.0000</AppVersion>
  <Words>133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2022-05-09T16:46:32Z</dcterms:created>
  <dc:creator>Roberson, Tamara Zoe</dc:creator>
  <dc:description/>
  <dc:language>en-US</dc:language>
  <cp:lastModifiedBy/>
  <dcterms:modified xsi:type="dcterms:W3CDTF">2022-05-10T00:18:50Z</dcterms:modified>
  <cp:revision>34</cp:revision>
  <dc:subject/>
  <dc:title>Offshore Wind Turbine Prototype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5</vt:i4>
  </property>
</Properties>
</file>